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handoutMasterIdLst>
    <p:handoutMasterId r:id="rId25"/>
  </p:handoutMasterIdLst>
  <p:sldIdLst>
    <p:sldId id="303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04" r:id="rId23"/>
  </p:sldIdLst>
  <p:sldSz cx="9144000" cy="5143500" type="screen16x9"/>
  <p:notesSz cx="6858000" cy="9144000"/>
  <p:embeddedFontLst>
    <p:embeddedFont>
      <p:font typeface="Google Sans" panose="020B0600000101010101" charset="0"/>
      <p:regular r:id="rId26"/>
      <p:bold r:id="rId27"/>
      <p:italic r:id="rId28"/>
      <p:boldItalic r:id="rId29"/>
    </p:embeddedFont>
    <p:embeddedFont>
      <p:font typeface="Google Sans Medium" panose="020B0600000101010101" charset="0"/>
      <p:regular r:id="rId30"/>
      <p:bold r:id="rId31"/>
      <p:italic r:id="rId32"/>
      <p:boldItalic r:id="rId33"/>
    </p:embeddedFont>
    <p:embeddedFont>
      <p:font typeface="Helvetica Neue" panose="020B0600000101010101" charset="0"/>
      <p:regular r:id="rId34"/>
      <p:bold r:id="rId35"/>
      <p:italic r:id="rId36"/>
      <p:boldItalic r:id="rId37"/>
    </p:embeddedFont>
    <p:embeddedFont>
      <p:font typeface="Roboto Mono Light" panose="00000009000000000000" pitchFamily="49" charset="0"/>
      <p:regular r:id="rId38"/>
      <p:bold r:id="rId39"/>
      <p:italic r:id="rId40"/>
      <p:boldItalic r:id="rId41"/>
    </p:embeddedFont>
    <p:embeddedFont>
      <p:font typeface="맑은 고딕 Semilight" panose="020B0502040204020203" pitchFamily="50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506279f4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506279f4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1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71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506279f4_2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506279f4_2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025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8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506279f4_2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506279f4_2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92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 ">
  <p:cSld name="CUSTOM_9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1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Quote - Full Screen">
  <p:cSld name="CUSTOM_1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1_Half Page 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42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60" r:id="rId6"/>
    <p:sldLayoutId id="2147483663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23CA9-95D1-DC68-919E-522D614D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99" y="1581600"/>
            <a:ext cx="6521729" cy="2285100"/>
          </a:xfrm>
        </p:spPr>
        <p:txBody>
          <a:bodyPr/>
          <a:lstStyle/>
          <a:p>
            <a:r>
              <a:rPr lang="ko-KR" altLang="en-US" dirty="0"/>
              <a:t>강화학습 과제</a:t>
            </a:r>
            <a:br>
              <a:rPr lang="en-US" altLang="ko-KR" dirty="0"/>
            </a:br>
            <a:r>
              <a:rPr lang="en-US" altLang="ko-KR" dirty="0"/>
              <a:t>6-3 Q-</a:t>
            </a:r>
            <a:r>
              <a:rPr lang="ko-KR" altLang="en-US" dirty="0"/>
              <a:t>학습</a:t>
            </a:r>
            <a:r>
              <a:rPr lang="en-US" altLang="ko-KR" dirty="0"/>
              <a:t>, 6-4 </a:t>
            </a:r>
            <a:r>
              <a:rPr lang="ko-KR" altLang="en-US" dirty="0"/>
              <a:t>절벽 걷기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3EB2B0-1184-B61B-91C3-FF9B1F564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78230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학습 그래프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03E4-0D13-87B4-9253-119FB184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" y="1010620"/>
            <a:ext cx="4396902" cy="19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BC6DFB-C1D8-568C-901B-A9D2ECE5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7" y="3142431"/>
            <a:ext cx="4386764" cy="19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5;p48">
            <a:extLst>
              <a:ext uri="{FF2B5EF4-FFF2-40B4-BE49-F238E27FC236}">
                <a16:creationId xmlns:a16="http://schemas.microsoft.com/office/drawing/2014/main" id="{77C5E129-ED34-7A25-9754-B59EBE31F488}"/>
              </a:ext>
            </a:extLst>
          </p:cNvPr>
          <p:cNvSpPr/>
          <p:nvPr/>
        </p:nvSpPr>
        <p:spPr>
          <a:xfrm>
            <a:off x="5282245" y="1099629"/>
            <a:ext cx="3767625" cy="6723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지금까지의 학습 방식 중 </a:t>
            </a:r>
            <a:r>
              <a:rPr lang="en-US" altLang="ko-KR" sz="1600" dirty="0"/>
              <a:t>Q-</a:t>
            </a:r>
            <a:r>
              <a:rPr lang="ko-KR" altLang="en-US" sz="1600" dirty="0"/>
              <a:t>학습 방식이 가장 낮은 </a:t>
            </a:r>
            <a:r>
              <a:rPr lang="ko-KR" altLang="en-US" sz="1600" dirty="0" err="1"/>
              <a:t>오차값을</a:t>
            </a:r>
            <a:r>
              <a:rPr lang="ko-KR" altLang="en-US" sz="1600" dirty="0"/>
              <a:t> 보였다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7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과제 </a:t>
            </a:r>
            <a:r>
              <a:rPr lang="en-US" altLang="ko-KR" sz="4400" dirty="0"/>
              <a:t>6-3: Q-</a:t>
            </a:r>
            <a:r>
              <a:rPr lang="ko-KR" altLang="en-US" sz="4400" dirty="0"/>
              <a:t>학습</a:t>
            </a:r>
            <a:br>
              <a:rPr lang="en-US" altLang="ko-KR" sz="4400" dirty="0"/>
            </a:br>
            <a:br>
              <a:rPr lang="en-US" altLang="ko-KR" sz="6000" dirty="0"/>
            </a:br>
            <a:r>
              <a:rPr lang="ko-KR" altLang="en-US" sz="4400" dirty="0"/>
              <a:t>그리드 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93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그리드 월드 설명</a:t>
            </a:r>
          </a:p>
        </p:txBody>
      </p:sp>
      <p:pic>
        <p:nvPicPr>
          <p:cNvPr id="4" name="그림 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7ED1E66-E0A6-CCB3-2F09-275E3A95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5" y="1089487"/>
            <a:ext cx="3452193" cy="3658499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FF1733FD-8706-CDAC-358F-D2BAFF195242}"/>
              </a:ext>
            </a:extLst>
          </p:cNvPr>
          <p:cNvSpPr/>
          <p:nvPr/>
        </p:nvSpPr>
        <p:spPr>
          <a:xfrm>
            <a:off x="5197289" y="1099629"/>
            <a:ext cx="3866029" cy="1199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5x5</a:t>
            </a:r>
            <a:r>
              <a:rPr lang="ko-KR" altLang="en-US" sz="1600" dirty="0"/>
              <a:t>의 격자 세계이다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삼각형의 상태에 들어가면</a:t>
            </a:r>
            <a:r>
              <a:rPr lang="en-US" altLang="ko-KR" sz="1600" dirty="0"/>
              <a:t>, -100</a:t>
            </a:r>
            <a:r>
              <a:rPr lang="ko-KR" altLang="en-US" sz="1600" dirty="0"/>
              <a:t>의 보상을</a:t>
            </a:r>
            <a:endParaRPr lang="en-US" altLang="ko-KR"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네모의 상태에 들어가면</a:t>
            </a:r>
            <a:r>
              <a:rPr lang="en-US" altLang="ko-KR" sz="1600" dirty="0"/>
              <a:t>, +100</a:t>
            </a:r>
            <a:r>
              <a:rPr lang="ko-KR" altLang="en-US" sz="1600" dirty="0"/>
              <a:t>의 보상을 받는다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21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그리드 월드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E5DCD-DD7E-6395-27B2-582176AE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12730"/>
            <a:ext cx="4191782" cy="4060789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3529C081-0536-B91C-7550-6542CC2D3E2D}"/>
              </a:ext>
            </a:extLst>
          </p:cNvPr>
          <p:cNvSpPr/>
          <p:nvPr/>
        </p:nvSpPr>
        <p:spPr>
          <a:xfrm>
            <a:off x="5204011" y="3587334"/>
            <a:ext cx="3866029" cy="1199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기존의 </a:t>
            </a:r>
            <a:r>
              <a:rPr lang="en-US" altLang="ko-KR" sz="1600" dirty="0"/>
              <a:t>Q-</a:t>
            </a:r>
            <a:r>
              <a:rPr lang="ko-KR" altLang="en-US" sz="1600" dirty="0"/>
              <a:t>학습 코드를 그리드월드에 맞게 수정해줍니다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기존의 코드에서 </a:t>
            </a:r>
            <a:r>
              <a:rPr lang="en-US" altLang="ko-KR" sz="1600" dirty="0"/>
              <a:t>while not done </a:t>
            </a:r>
            <a:r>
              <a:rPr lang="ko-KR" altLang="en-US" sz="1600" dirty="0"/>
              <a:t>코드의 알고리즘만 수정하면 됩니다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5CD6F-E842-AA09-B8A3-3D7EA7973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06" y="46007"/>
            <a:ext cx="2937594" cy="2865945"/>
          </a:xfrm>
          <a:prstGeom prst="rect">
            <a:avLst/>
          </a:prstGeom>
        </p:spPr>
      </p:pic>
      <p:cxnSp>
        <p:nvCxnSpPr>
          <p:cNvPr id="7" name="Google Shape;374;p50">
            <a:extLst>
              <a:ext uri="{FF2B5EF4-FFF2-40B4-BE49-F238E27FC236}">
                <a16:creationId xmlns:a16="http://schemas.microsoft.com/office/drawing/2014/main" id="{053DBC17-B0BA-4E3F-B257-A123C8B18197}"/>
              </a:ext>
            </a:extLst>
          </p:cNvPr>
          <p:cNvCxnSpPr>
            <a:cxnSpLocks/>
          </p:cNvCxnSpPr>
          <p:nvPr/>
        </p:nvCxnSpPr>
        <p:spPr>
          <a:xfrm flipH="1">
            <a:off x="4377018" y="1627094"/>
            <a:ext cx="826993" cy="21621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" name="Google Shape;305;p48">
            <a:extLst>
              <a:ext uri="{FF2B5EF4-FFF2-40B4-BE49-F238E27FC236}">
                <a16:creationId xmlns:a16="http://schemas.microsoft.com/office/drawing/2014/main" id="{84DE3A44-292C-B72E-9408-9E71ECBEAF73}"/>
              </a:ext>
            </a:extLst>
          </p:cNvPr>
          <p:cNvSpPr/>
          <p:nvPr/>
        </p:nvSpPr>
        <p:spPr>
          <a:xfrm>
            <a:off x="544606" y="3395381"/>
            <a:ext cx="3751724" cy="16585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600" dirty="0"/>
          </a:p>
        </p:txBody>
      </p:sp>
      <p:cxnSp>
        <p:nvCxnSpPr>
          <p:cNvPr id="13" name="Google Shape;374;p50">
            <a:extLst>
              <a:ext uri="{FF2B5EF4-FFF2-40B4-BE49-F238E27FC236}">
                <a16:creationId xmlns:a16="http://schemas.microsoft.com/office/drawing/2014/main" id="{709C035A-9714-95FA-C2D5-13892308044E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>
            <a:off x="4296330" y="4187243"/>
            <a:ext cx="907681" cy="3740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3843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그리드 월드 실행 결과</a:t>
            </a:r>
          </a:p>
        </p:txBody>
      </p:sp>
      <p:pic>
        <p:nvPicPr>
          <p:cNvPr id="4" name="그림 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C8D61C3B-BBA2-DF29-8470-233A31D6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08530"/>
            <a:ext cx="3276149" cy="3471935"/>
          </a:xfrm>
          <a:prstGeom prst="rect">
            <a:avLst/>
          </a:prstGeom>
        </p:spPr>
      </p:pic>
      <p:pic>
        <p:nvPicPr>
          <p:cNvPr id="6" name="그림 5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4E93162-D981-E5B3-D56E-19DA0291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919" y="1008530"/>
            <a:ext cx="4988856" cy="2161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F126B4-7E7A-5698-CBDC-F5F261B8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19" y="3169982"/>
            <a:ext cx="4988857" cy="383237"/>
          </a:xfrm>
          <a:prstGeom prst="rect">
            <a:avLst/>
          </a:prstGeom>
        </p:spPr>
      </p:pic>
      <p:sp>
        <p:nvSpPr>
          <p:cNvPr id="9" name="Google Shape;305;p48">
            <a:extLst>
              <a:ext uri="{FF2B5EF4-FFF2-40B4-BE49-F238E27FC236}">
                <a16:creationId xmlns:a16="http://schemas.microsoft.com/office/drawing/2014/main" id="{1825247E-E058-BCC1-65F2-F88DBC5F027D}"/>
              </a:ext>
            </a:extLst>
          </p:cNvPr>
          <p:cNvSpPr/>
          <p:nvPr/>
        </p:nvSpPr>
        <p:spPr>
          <a:xfrm>
            <a:off x="4101354" y="3723320"/>
            <a:ext cx="4262716" cy="7022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그리드 월드 실행 결과</a:t>
            </a:r>
            <a:r>
              <a:rPr lang="en-US" altLang="ko-KR" sz="1600" dirty="0"/>
              <a:t>, 300</a:t>
            </a:r>
            <a:r>
              <a:rPr lang="ko-KR" altLang="en-US" sz="1600" dirty="0"/>
              <a:t>번의 에피소드 중</a:t>
            </a:r>
            <a:endParaRPr lang="en-US" altLang="ko-KR"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89%</a:t>
            </a:r>
            <a:r>
              <a:rPr lang="ko-KR" altLang="en-US" sz="1600" dirty="0"/>
              <a:t>의 성공률을 보여주었습니다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43431EC6-6DE0-0B08-4D1A-422B60AEF775}"/>
              </a:ext>
            </a:extLst>
          </p:cNvPr>
          <p:cNvSpPr/>
          <p:nvPr/>
        </p:nvSpPr>
        <p:spPr>
          <a:xfrm>
            <a:off x="5479676" y="1069041"/>
            <a:ext cx="591671" cy="13447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 w="1905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7443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ko-KR" altLang="en-US" sz="3200" dirty="0"/>
              <a:t>과제 </a:t>
            </a:r>
            <a:r>
              <a:rPr lang="en-US" altLang="ko-KR" sz="3200" dirty="0"/>
              <a:t>6-4: </a:t>
            </a:r>
            <a:r>
              <a:rPr lang="ko-KR" altLang="en-US" sz="3200" dirty="0"/>
              <a:t>절벽 걷기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3200" dirty="0"/>
              <a:t>- </a:t>
            </a:r>
            <a:r>
              <a:rPr lang="ko-KR" altLang="en-US" sz="3200" dirty="0"/>
              <a:t>살사 알고리즘</a:t>
            </a:r>
            <a:br>
              <a:rPr lang="en-US" altLang="ko-KR" sz="3200" dirty="0"/>
            </a:br>
            <a:r>
              <a:rPr lang="en-US" altLang="ko-KR" sz="3200" dirty="0"/>
              <a:t>- Q-</a:t>
            </a:r>
            <a:r>
              <a:rPr lang="ko-KR" altLang="en-US" sz="3200" dirty="0"/>
              <a:t>학습 알고리즘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err="1"/>
              <a:t>할랜드</a:t>
            </a:r>
            <a:r>
              <a:rPr lang="ko-KR" altLang="en-US" sz="1000" dirty="0"/>
              <a:t> 데이비드 </a:t>
            </a:r>
            <a:r>
              <a:rPr lang="ko-KR" altLang="en-US" sz="1000" dirty="0" err="1"/>
              <a:t>샌더스</a:t>
            </a:r>
            <a:endParaRPr lang="en-US" altLang="ko-KR" sz="1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/>
              <a:t>KFC </a:t>
            </a:r>
            <a:r>
              <a:rPr lang="ko-KR" altLang="en-US" sz="1000" dirty="0"/>
              <a:t>마스코트</a:t>
            </a:r>
            <a:endParaRPr lang="en-US" altLang="ko-KR" sz="1000" dirty="0"/>
          </a:p>
        </p:txBody>
      </p:sp>
      <p:pic>
        <p:nvPicPr>
          <p:cNvPr id="4" name="그림 개체 틀 3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3D4A50A2-4DFE-2AD0-2E5B-A73E92C548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435" b="10435"/>
          <a:stretch>
            <a:fillRect/>
          </a:stretch>
        </p:blipFill>
        <p:spPr/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D1F34609-97F9-98CD-0096-99670EB39E7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160332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878076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절벽 걷기</a:t>
            </a:r>
            <a:br>
              <a:rPr lang="en-US" altLang="ko-KR" sz="4400" dirty="0"/>
            </a:br>
            <a:r>
              <a:rPr lang="en-US" altLang="ko-KR" sz="4400" dirty="0"/>
              <a:t>Q-</a:t>
            </a:r>
            <a:r>
              <a:rPr lang="ko-KR" altLang="en-US" sz="4400" dirty="0"/>
              <a:t>러닝과 살사 비교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B4F7F9-F8DC-99A4-8B0E-8B2DB57F9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333942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절벽 걷기 설명</a:t>
            </a:r>
          </a:p>
        </p:txBody>
      </p:sp>
      <p:pic>
        <p:nvPicPr>
          <p:cNvPr id="4" name="그림 3" descr="스크린샷, 그린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4C63C272-D173-142C-96DC-C7CD9C74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72403"/>
            <a:ext cx="4770345" cy="159011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243AB5-9A45-D940-7DA2-A01A3808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2702736"/>
            <a:ext cx="2812052" cy="1882712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7E4FDDD-43CA-0E62-D9F9-DA513816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70" y="2773458"/>
            <a:ext cx="3953427" cy="1162212"/>
          </a:xfrm>
          <a:prstGeom prst="rect">
            <a:avLst/>
          </a:prstGeom>
        </p:spPr>
      </p:pic>
      <p:sp>
        <p:nvSpPr>
          <p:cNvPr id="11" name="Google Shape;305;p48">
            <a:extLst>
              <a:ext uri="{FF2B5EF4-FFF2-40B4-BE49-F238E27FC236}">
                <a16:creationId xmlns:a16="http://schemas.microsoft.com/office/drawing/2014/main" id="{4C6DBB3B-A510-60FA-4212-06E838312ACB}"/>
              </a:ext>
            </a:extLst>
          </p:cNvPr>
          <p:cNvSpPr/>
          <p:nvPr/>
        </p:nvSpPr>
        <p:spPr>
          <a:xfrm>
            <a:off x="5062819" y="1005166"/>
            <a:ext cx="4081182" cy="11622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절벽 걷기는 </a:t>
            </a:r>
            <a:r>
              <a:rPr lang="en-US" altLang="ko-KR" sz="1600" dirty="0"/>
              <a:t>48</a:t>
            </a:r>
            <a:r>
              <a:rPr lang="ko-KR" altLang="en-US" sz="1600" dirty="0"/>
              <a:t>개의 상태를 가지며</a:t>
            </a:r>
            <a:r>
              <a:rPr lang="en-US" altLang="ko-KR" sz="1600" dirty="0"/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4</a:t>
            </a:r>
            <a:r>
              <a:rPr lang="ko-KR" altLang="en-US" sz="1600" dirty="0"/>
              <a:t>개의 행동을 가집니다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Agent(</a:t>
            </a:r>
            <a:r>
              <a:rPr lang="ko-KR" altLang="en-US" sz="1600" dirty="0"/>
              <a:t>사람</a:t>
            </a:r>
            <a:r>
              <a:rPr lang="en-US" altLang="ko-KR" sz="1600" dirty="0"/>
              <a:t>)</a:t>
            </a:r>
            <a:r>
              <a:rPr lang="ko-KR" altLang="en-US" sz="1600" dirty="0"/>
              <a:t>은 쿠키</a:t>
            </a:r>
            <a:r>
              <a:rPr lang="en-US" altLang="ko-KR" sz="1600" dirty="0"/>
              <a:t>(</a:t>
            </a:r>
            <a:r>
              <a:rPr lang="ko-KR" altLang="en-US" sz="1600" dirty="0"/>
              <a:t>상태 </a:t>
            </a:r>
            <a:r>
              <a:rPr lang="en-US" altLang="ko-KR" sz="1600" dirty="0"/>
              <a:t>47</a:t>
            </a:r>
            <a:r>
              <a:rPr lang="ko-KR" altLang="en-US" sz="1600" dirty="0"/>
              <a:t>번</a:t>
            </a:r>
            <a:r>
              <a:rPr lang="en-US" altLang="ko-KR" sz="1600" dirty="0"/>
              <a:t>)</a:t>
            </a:r>
            <a:r>
              <a:rPr lang="ko-KR" altLang="en-US" sz="1600" dirty="0"/>
              <a:t>를 먹기 위해 이동하지만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절벽에 떨어지면 죽습니다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63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절벽 걷기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F4D2F-9A3A-3677-77AC-B0111078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990605"/>
            <a:ext cx="2972215" cy="3991532"/>
          </a:xfrm>
          <a:prstGeom prst="rect">
            <a:avLst/>
          </a:prstGeo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239A176-E4A1-CE59-CED5-232FA4D0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12" y="990605"/>
            <a:ext cx="3563609" cy="1047615"/>
          </a:xfrm>
          <a:prstGeom prst="rect">
            <a:avLst/>
          </a:prstGeom>
        </p:spPr>
      </p:pic>
      <p:cxnSp>
        <p:nvCxnSpPr>
          <p:cNvPr id="6" name="Google Shape;374;p50">
            <a:extLst>
              <a:ext uri="{FF2B5EF4-FFF2-40B4-BE49-F238E27FC236}">
                <a16:creationId xmlns:a16="http://schemas.microsoft.com/office/drawing/2014/main" id="{02CBC4F1-3D60-22A7-6592-CF23164409A2}"/>
              </a:ext>
            </a:extLst>
          </p:cNvPr>
          <p:cNvCxnSpPr>
            <a:cxnSpLocks/>
          </p:cNvCxnSpPr>
          <p:nvPr/>
        </p:nvCxnSpPr>
        <p:spPr>
          <a:xfrm flipH="1" flipV="1">
            <a:off x="2729753" y="1062318"/>
            <a:ext cx="2554941" cy="77320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9F96A6-EA51-FC3E-6B58-1E3CB5088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1" y="2460689"/>
            <a:ext cx="2812052" cy="1882712"/>
          </a:xfrm>
          <a:prstGeom prst="rect">
            <a:avLst/>
          </a:prstGeom>
        </p:spPr>
      </p:pic>
      <p:cxnSp>
        <p:nvCxnSpPr>
          <p:cNvPr id="10" name="Google Shape;374;p50">
            <a:extLst>
              <a:ext uri="{FF2B5EF4-FFF2-40B4-BE49-F238E27FC236}">
                <a16:creationId xmlns:a16="http://schemas.microsoft.com/office/drawing/2014/main" id="{9B2CC7D2-5708-C944-86AB-F1444D38001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19802" y="3166782"/>
            <a:ext cx="2719069" cy="23526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305;p48">
            <a:extLst>
              <a:ext uri="{FF2B5EF4-FFF2-40B4-BE49-F238E27FC236}">
                <a16:creationId xmlns:a16="http://schemas.microsoft.com/office/drawing/2014/main" id="{B2BE4196-A3D2-580E-493D-F608ADF49A3A}"/>
              </a:ext>
            </a:extLst>
          </p:cNvPr>
          <p:cNvSpPr/>
          <p:nvPr/>
        </p:nvSpPr>
        <p:spPr>
          <a:xfrm>
            <a:off x="3422278" y="4607329"/>
            <a:ext cx="3186952" cy="4134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환경과 행동 심볼을 변경해줍니다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57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절벽 걷기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B81193-F39E-53A8-206C-D0522354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561005"/>
            <a:ext cx="4578496" cy="2197448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AED8589B-B177-72BA-C62C-E957E4EC67F2}"/>
              </a:ext>
            </a:extLst>
          </p:cNvPr>
          <p:cNvSpPr/>
          <p:nvPr/>
        </p:nvSpPr>
        <p:spPr>
          <a:xfrm>
            <a:off x="2101217" y="4100563"/>
            <a:ext cx="4941566" cy="81974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살사 학습을 진행하는 과정에서 특정 </a:t>
            </a:r>
            <a:r>
              <a:rPr lang="en-US" altLang="ko-KR" sz="1600" dirty="0"/>
              <a:t>SEED</a:t>
            </a:r>
            <a:r>
              <a:rPr lang="ko-KR" altLang="en-US" sz="1600" dirty="0"/>
              <a:t>에서 실행시간이 무한 발산하는 문제가 발생해 정상적인 결과가 나오는 </a:t>
            </a:r>
            <a:r>
              <a:rPr lang="en-US" altLang="ko-KR" sz="1600" dirty="0"/>
              <a:t>2</a:t>
            </a:r>
            <a:r>
              <a:rPr lang="ko-KR" altLang="en-US" sz="1600" dirty="0"/>
              <a:t>개에 대해서만 실행하였습니다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Google Shape;458;p52">
            <a:extLst>
              <a:ext uri="{FF2B5EF4-FFF2-40B4-BE49-F238E27FC236}">
                <a16:creationId xmlns:a16="http://schemas.microsoft.com/office/drawing/2014/main" id="{2EA78837-1D84-679D-9D3F-194DE97F506B}"/>
              </a:ext>
            </a:extLst>
          </p:cNvPr>
          <p:cNvSpPr/>
          <p:nvPr/>
        </p:nvSpPr>
        <p:spPr>
          <a:xfrm>
            <a:off x="1428141" y="1119334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-US" sz="1600" b="1" dirty="0">
                <a:solidFill>
                  <a:srgbClr val="F0F0F0"/>
                </a:solidFill>
              </a:rPr>
              <a:t>Q-</a:t>
            </a:r>
            <a:r>
              <a:rPr lang="ko-KR" altLang="en-US" sz="1600" b="1" dirty="0">
                <a:solidFill>
                  <a:srgbClr val="F0F0F0"/>
                </a:solidFill>
              </a:rPr>
              <a:t>학습</a:t>
            </a:r>
            <a:endParaRPr sz="1600" b="1" dirty="0">
              <a:solidFill>
                <a:srgbClr val="F0F0F0"/>
              </a:solidFill>
            </a:endParaRPr>
          </a:p>
        </p:txBody>
      </p:sp>
      <p:sp>
        <p:nvSpPr>
          <p:cNvPr id="8" name="Google Shape;458;p52">
            <a:extLst>
              <a:ext uri="{FF2B5EF4-FFF2-40B4-BE49-F238E27FC236}">
                <a16:creationId xmlns:a16="http://schemas.microsoft.com/office/drawing/2014/main" id="{10DADE8C-1D4C-AA56-25E8-9E2299937BC0}"/>
              </a:ext>
            </a:extLst>
          </p:cNvPr>
          <p:cNvSpPr/>
          <p:nvPr/>
        </p:nvSpPr>
        <p:spPr>
          <a:xfrm>
            <a:off x="6220959" y="1119334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-US" sz="1600" b="1" dirty="0" err="1">
                <a:solidFill>
                  <a:srgbClr val="F0F0F0"/>
                </a:solidFill>
              </a:rPr>
              <a:t>Sarsa</a:t>
            </a:r>
            <a:endParaRPr sz="1600" b="1" dirty="0">
              <a:solidFill>
                <a:srgbClr val="F0F0F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39DC7A-E30C-EA24-3763-0753F30F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6" y="1504131"/>
            <a:ext cx="4370475" cy="20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-KR" altLang="en-US" dirty="0"/>
              <a:t>과제 </a:t>
            </a:r>
            <a:r>
              <a:rPr lang="en-US" altLang="ko-KR" dirty="0"/>
              <a:t>6-3: Q-</a:t>
            </a:r>
            <a:r>
              <a:rPr lang="ko-KR" altLang="en-US" dirty="0"/>
              <a:t>학습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프로즌</a:t>
            </a:r>
            <a:r>
              <a:rPr lang="ko-KR" altLang="en-US" dirty="0"/>
              <a:t> 레이크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그리드 월드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err="1"/>
              <a:t>일론머스크</a:t>
            </a:r>
            <a:endParaRPr lang="en-US" altLang="ko-KR" sz="1000" dirty="0"/>
          </a:p>
        </p:txBody>
      </p:sp>
      <p:pic>
        <p:nvPicPr>
          <p:cNvPr id="4" name="그림 개체 틀 3" descr="인간의 얼굴, 의류, 사람, 미소이(가) 표시된 사진&#10;&#10;자동 생성된 설명">
            <a:extLst>
              <a:ext uri="{FF2B5EF4-FFF2-40B4-BE49-F238E27FC236}">
                <a16:creationId xmlns:a16="http://schemas.microsoft.com/office/drawing/2014/main" id="{8BA41945-4A8C-0AF9-1324-4EE23A6BD77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209" b="12209"/>
          <a:stretch>
            <a:fillRect/>
          </a:stretch>
        </p:blipFill>
        <p:spPr/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5BF24C8E-6C53-FA88-12E9-99514D3538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230900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절벽 걷기 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807D0-FB57-1C50-0A0B-CE3B5C06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2012895"/>
            <a:ext cx="2921035" cy="1483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E9C633-91D2-0988-7C01-BDA9044A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1561005"/>
            <a:ext cx="4858013" cy="422436"/>
          </a:xfrm>
          <a:prstGeom prst="rect">
            <a:avLst/>
          </a:prstGeom>
        </p:spPr>
      </p:pic>
      <p:sp>
        <p:nvSpPr>
          <p:cNvPr id="8" name="Google Shape;458;p52">
            <a:extLst>
              <a:ext uri="{FF2B5EF4-FFF2-40B4-BE49-F238E27FC236}">
                <a16:creationId xmlns:a16="http://schemas.microsoft.com/office/drawing/2014/main" id="{7A833A7E-2FB0-EECC-55AE-CA770D26B2F7}"/>
              </a:ext>
            </a:extLst>
          </p:cNvPr>
          <p:cNvSpPr/>
          <p:nvPr/>
        </p:nvSpPr>
        <p:spPr>
          <a:xfrm>
            <a:off x="1428141" y="1119334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-US" sz="1600" b="1" dirty="0">
                <a:solidFill>
                  <a:srgbClr val="F0F0F0"/>
                </a:solidFill>
              </a:rPr>
              <a:t>Q-</a:t>
            </a:r>
            <a:r>
              <a:rPr lang="ko-KR" altLang="en-US" sz="1600" b="1" dirty="0">
                <a:solidFill>
                  <a:srgbClr val="F0F0F0"/>
                </a:solidFill>
              </a:rPr>
              <a:t>학습</a:t>
            </a:r>
            <a:endParaRPr sz="1600" b="1" dirty="0">
              <a:solidFill>
                <a:srgbClr val="F0F0F0"/>
              </a:solidFill>
            </a:endParaRPr>
          </a:p>
        </p:txBody>
      </p:sp>
      <p:sp>
        <p:nvSpPr>
          <p:cNvPr id="9" name="Google Shape;458;p52">
            <a:extLst>
              <a:ext uri="{FF2B5EF4-FFF2-40B4-BE49-F238E27FC236}">
                <a16:creationId xmlns:a16="http://schemas.microsoft.com/office/drawing/2014/main" id="{3377F081-B0B3-8DDF-2065-FB87D4A5C4B1}"/>
              </a:ext>
            </a:extLst>
          </p:cNvPr>
          <p:cNvSpPr/>
          <p:nvPr/>
        </p:nvSpPr>
        <p:spPr>
          <a:xfrm>
            <a:off x="6220959" y="1119334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-US" sz="1600" b="1" dirty="0" err="1">
                <a:solidFill>
                  <a:srgbClr val="F0F0F0"/>
                </a:solidFill>
              </a:rPr>
              <a:t>Sarsa</a:t>
            </a:r>
            <a:endParaRPr sz="1600" b="1" dirty="0">
              <a:solidFill>
                <a:srgbClr val="F0F0F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54326C-14AA-BA7F-CD02-68323495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39" y="2012895"/>
            <a:ext cx="3557692" cy="1483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E8FB5D-3E3F-D837-D3B3-21DA22878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538" y="1585717"/>
            <a:ext cx="3941461" cy="388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8C9A78-90E4-8FCF-8DD6-4E71C940F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650" y="3545666"/>
            <a:ext cx="1476581" cy="5715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AF123A-F692-F17F-F665-0FC061BC3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72" y="3535500"/>
            <a:ext cx="147658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절벽 걷기 실행 결과 요약</a:t>
            </a:r>
          </a:p>
        </p:txBody>
      </p:sp>
      <p:sp>
        <p:nvSpPr>
          <p:cNvPr id="3" name="Google Shape;388;p51">
            <a:extLst>
              <a:ext uri="{FF2B5EF4-FFF2-40B4-BE49-F238E27FC236}">
                <a16:creationId xmlns:a16="http://schemas.microsoft.com/office/drawing/2014/main" id="{460A3FE6-0A6C-9947-35CF-962D8128347F}"/>
              </a:ext>
            </a:extLst>
          </p:cNvPr>
          <p:cNvSpPr/>
          <p:nvPr/>
        </p:nvSpPr>
        <p:spPr>
          <a:xfrm>
            <a:off x="1084263" y="1634519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389;p51">
            <a:extLst>
              <a:ext uri="{FF2B5EF4-FFF2-40B4-BE49-F238E27FC236}">
                <a16:creationId xmlns:a16="http://schemas.microsoft.com/office/drawing/2014/main" id="{80ABDE5A-44B9-7FE9-45E9-62B39D4BB511}"/>
              </a:ext>
            </a:extLst>
          </p:cNvPr>
          <p:cNvSpPr/>
          <p:nvPr/>
        </p:nvSpPr>
        <p:spPr>
          <a:xfrm>
            <a:off x="1084263" y="1199030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Q-</a:t>
            </a:r>
            <a:r>
              <a:rPr lang="ko-KR" altLang="en-US" sz="11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학습</a:t>
            </a:r>
            <a:endParaRPr sz="500" dirty="0"/>
          </a:p>
        </p:txBody>
      </p:sp>
      <p:sp>
        <p:nvSpPr>
          <p:cNvPr id="7" name="Google Shape;390;p51">
            <a:extLst>
              <a:ext uri="{FF2B5EF4-FFF2-40B4-BE49-F238E27FC236}">
                <a16:creationId xmlns:a16="http://schemas.microsoft.com/office/drawing/2014/main" id="{AA221C67-10E7-320D-4A29-809C133C4F67}"/>
              </a:ext>
            </a:extLst>
          </p:cNvPr>
          <p:cNvSpPr txBox="1"/>
          <p:nvPr/>
        </p:nvSpPr>
        <p:spPr>
          <a:xfrm>
            <a:off x="1310226" y="1832765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77.27</a:t>
            </a:r>
            <a:endParaRPr sz="500" dirty="0"/>
          </a:p>
        </p:txBody>
      </p:sp>
      <p:sp>
        <p:nvSpPr>
          <p:cNvPr id="10" name="Google Shape;391;p51">
            <a:extLst>
              <a:ext uri="{FF2B5EF4-FFF2-40B4-BE49-F238E27FC236}">
                <a16:creationId xmlns:a16="http://schemas.microsoft.com/office/drawing/2014/main" id="{52D74E39-919F-8A7F-9E89-B9ACE1C33D21}"/>
              </a:ext>
            </a:extLst>
          </p:cNvPr>
          <p:cNvSpPr txBox="1"/>
          <p:nvPr/>
        </p:nvSpPr>
        <p:spPr>
          <a:xfrm>
            <a:off x="1271068" y="231497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42.60</a:t>
            </a:r>
            <a:endParaRPr sz="500" dirty="0"/>
          </a:p>
        </p:txBody>
      </p:sp>
      <p:sp>
        <p:nvSpPr>
          <p:cNvPr id="12" name="Google Shape;392;p51">
            <a:extLst>
              <a:ext uri="{FF2B5EF4-FFF2-40B4-BE49-F238E27FC236}">
                <a16:creationId xmlns:a16="http://schemas.microsoft.com/office/drawing/2014/main" id="{C36CE84F-6F05-2066-5C90-AD8295D3C420}"/>
              </a:ext>
            </a:extLst>
          </p:cNvPr>
          <p:cNvSpPr txBox="1"/>
          <p:nvPr/>
        </p:nvSpPr>
        <p:spPr>
          <a:xfrm>
            <a:off x="1271068" y="285629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24.79</a:t>
            </a:r>
            <a:endParaRPr sz="500" dirty="0"/>
          </a:p>
        </p:txBody>
      </p:sp>
      <p:sp>
        <p:nvSpPr>
          <p:cNvPr id="14" name="Google Shape;393;p51">
            <a:extLst>
              <a:ext uri="{FF2B5EF4-FFF2-40B4-BE49-F238E27FC236}">
                <a16:creationId xmlns:a16="http://schemas.microsoft.com/office/drawing/2014/main" id="{357C11EE-A7BA-71EA-0356-F0402ABFC497}"/>
              </a:ext>
            </a:extLst>
          </p:cNvPr>
          <p:cNvSpPr/>
          <p:nvPr/>
        </p:nvSpPr>
        <p:spPr>
          <a:xfrm>
            <a:off x="2599822" y="1199030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Sarsa</a:t>
            </a:r>
            <a:endParaRPr sz="500" dirty="0"/>
          </a:p>
        </p:txBody>
      </p:sp>
      <p:sp>
        <p:nvSpPr>
          <p:cNvPr id="24" name="Google Shape;402;p51">
            <a:extLst>
              <a:ext uri="{FF2B5EF4-FFF2-40B4-BE49-F238E27FC236}">
                <a16:creationId xmlns:a16="http://schemas.microsoft.com/office/drawing/2014/main" id="{9C494B87-8D78-77DC-9C08-3CA9EA9619A2}"/>
              </a:ext>
            </a:extLst>
          </p:cNvPr>
          <p:cNvSpPr/>
          <p:nvPr/>
        </p:nvSpPr>
        <p:spPr>
          <a:xfrm>
            <a:off x="2585534" y="1634519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403;p51">
            <a:extLst>
              <a:ext uri="{FF2B5EF4-FFF2-40B4-BE49-F238E27FC236}">
                <a16:creationId xmlns:a16="http://schemas.microsoft.com/office/drawing/2014/main" id="{CB1AB715-F6DC-6AB1-B24B-7080DDC4653E}"/>
              </a:ext>
            </a:extLst>
          </p:cNvPr>
          <p:cNvSpPr txBox="1"/>
          <p:nvPr/>
        </p:nvSpPr>
        <p:spPr>
          <a:xfrm>
            <a:off x="3120031" y="1832765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70.29</a:t>
            </a:r>
            <a:endParaRPr sz="500" dirty="0"/>
          </a:p>
        </p:txBody>
      </p:sp>
      <p:sp>
        <p:nvSpPr>
          <p:cNvPr id="26" name="Google Shape;404;p51">
            <a:extLst>
              <a:ext uri="{FF2B5EF4-FFF2-40B4-BE49-F238E27FC236}">
                <a16:creationId xmlns:a16="http://schemas.microsoft.com/office/drawing/2014/main" id="{856CB263-D16F-F736-6BE9-7392FE5AD8B0}"/>
              </a:ext>
            </a:extLst>
          </p:cNvPr>
          <p:cNvSpPr txBox="1"/>
          <p:nvPr/>
        </p:nvSpPr>
        <p:spPr>
          <a:xfrm>
            <a:off x="3103460" y="231497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244.75</a:t>
            </a:r>
            <a:endParaRPr sz="500" dirty="0"/>
          </a:p>
        </p:txBody>
      </p:sp>
      <p:sp>
        <p:nvSpPr>
          <p:cNvPr id="27" name="Google Shape;405;p51">
            <a:extLst>
              <a:ext uri="{FF2B5EF4-FFF2-40B4-BE49-F238E27FC236}">
                <a16:creationId xmlns:a16="http://schemas.microsoft.com/office/drawing/2014/main" id="{01F05DC0-C15C-01CD-87D8-D2A18FB804CB}"/>
              </a:ext>
            </a:extLst>
          </p:cNvPr>
          <p:cNvSpPr txBox="1"/>
          <p:nvPr/>
        </p:nvSpPr>
        <p:spPr>
          <a:xfrm>
            <a:off x="3120031" y="285629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344.11</a:t>
            </a:r>
            <a:endParaRPr sz="500" dirty="0"/>
          </a:p>
        </p:txBody>
      </p:sp>
      <p:sp>
        <p:nvSpPr>
          <p:cNvPr id="34" name="Google Shape;394;p51">
            <a:extLst>
              <a:ext uri="{FF2B5EF4-FFF2-40B4-BE49-F238E27FC236}">
                <a16:creationId xmlns:a16="http://schemas.microsoft.com/office/drawing/2014/main" id="{4D974B8B-E742-7CD8-1353-0283EB821583}"/>
              </a:ext>
            </a:extLst>
          </p:cNvPr>
          <p:cNvSpPr/>
          <p:nvPr/>
        </p:nvSpPr>
        <p:spPr>
          <a:xfrm>
            <a:off x="2112797" y="1785697"/>
            <a:ext cx="88813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10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평균 </a:t>
            </a:r>
            <a:r>
              <a:rPr lang="ko-KR" altLang="en-US" sz="1100" dirty="0" err="1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리턴값</a:t>
            </a:r>
            <a:endParaRPr sz="500" dirty="0"/>
          </a:p>
        </p:txBody>
      </p:sp>
      <p:sp>
        <p:nvSpPr>
          <p:cNvPr id="35" name="Google Shape;394;p51">
            <a:extLst>
              <a:ext uri="{FF2B5EF4-FFF2-40B4-BE49-F238E27FC236}">
                <a16:creationId xmlns:a16="http://schemas.microsoft.com/office/drawing/2014/main" id="{9858FAD2-DD69-A29C-0233-47057F9E858B}"/>
              </a:ext>
            </a:extLst>
          </p:cNvPr>
          <p:cNvSpPr/>
          <p:nvPr/>
        </p:nvSpPr>
        <p:spPr>
          <a:xfrm>
            <a:off x="2107849" y="2263815"/>
            <a:ext cx="88813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100" dirty="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상태 </a:t>
            </a:r>
            <a:r>
              <a:rPr lang="en-US" altLang="ko-KR" sz="1100" dirty="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RMSE</a:t>
            </a:r>
            <a:endParaRPr sz="500" dirty="0"/>
          </a:p>
        </p:txBody>
      </p:sp>
      <p:sp>
        <p:nvSpPr>
          <p:cNvPr id="36" name="Google Shape;394;p51">
            <a:extLst>
              <a:ext uri="{FF2B5EF4-FFF2-40B4-BE49-F238E27FC236}">
                <a16:creationId xmlns:a16="http://schemas.microsoft.com/office/drawing/2014/main" id="{A8754124-41A0-CFDB-4EA6-6673621ABD35}"/>
              </a:ext>
            </a:extLst>
          </p:cNvPr>
          <p:cNvSpPr/>
          <p:nvPr/>
        </p:nvSpPr>
        <p:spPr>
          <a:xfrm>
            <a:off x="2126245" y="2818061"/>
            <a:ext cx="88813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100" dirty="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행동 </a:t>
            </a:r>
            <a:r>
              <a:rPr lang="en-US" altLang="ko-KR" sz="1100" dirty="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RMSE</a:t>
            </a:r>
            <a:endParaRPr sz="5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CD987D-4261-DB1C-DEE7-7CC33BD24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34" y="3650408"/>
            <a:ext cx="2388267" cy="10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0107709-2473-2FF8-F0A1-50C3DDBE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3" y="3635031"/>
            <a:ext cx="2365440" cy="10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05;p48">
            <a:extLst>
              <a:ext uri="{FF2B5EF4-FFF2-40B4-BE49-F238E27FC236}">
                <a16:creationId xmlns:a16="http://schemas.microsoft.com/office/drawing/2014/main" id="{19D05A74-A8D7-4A8E-A531-7EBCF800BC0D}"/>
              </a:ext>
            </a:extLst>
          </p:cNvPr>
          <p:cNvSpPr/>
          <p:nvPr/>
        </p:nvSpPr>
        <p:spPr>
          <a:xfrm>
            <a:off x="5197288" y="1450050"/>
            <a:ext cx="3859659" cy="81974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Q-</a:t>
            </a:r>
            <a:r>
              <a:rPr lang="ko-KR" altLang="en-US" sz="1600" dirty="0"/>
              <a:t>학습 방식이 </a:t>
            </a:r>
            <a:r>
              <a:rPr lang="en-US" altLang="ko-KR" sz="1600" dirty="0" err="1"/>
              <a:t>Sarsa</a:t>
            </a:r>
            <a:r>
              <a:rPr lang="ko-KR" altLang="en-US" sz="1600" dirty="0"/>
              <a:t>에 비해 더 나은 값을 보여주었다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</a:t>
            </a:r>
            <a:r>
              <a:rPr lang="en-US" altLang="ko-KR" sz="1600" dirty="0" err="1"/>
              <a:t>Sarsa</a:t>
            </a:r>
            <a:r>
              <a:rPr lang="ko-KR" altLang="en-US" sz="1600" dirty="0"/>
              <a:t>가 평균 소요 시간 면에서 약간 앞섰다</a:t>
            </a:r>
            <a:r>
              <a:rPr lang="en-US" altLang="ko-KR" sz="1600" dirty="0"/>
              <a:t>.</a:t>
            </a:r>
          </a:p>
        </p:txBody>
      </p:sp>
      <p:sp>
        <p:nvSpPr>
          <p:cNvPr id="38" name="Google Shape;392;p51">
            <a:extLst>
              <a:ext uri="{FF2B5EF4-FFF2-40B4-BE49-F238E27FC236}">
                <a16:creationId xmlns:a16="http://schemas.microsoft.com/office/drawing/2014/main" id="{C25CD2A5-FE8F-2353-ED5B-DCAD771362D7}"/>
              </a:ext>
            </a:extLst>
          </p:cNvPr>
          <p:cNvSpPr txBox="1"/>
          <p:nvPr/>
        </p:nvSpPr>
        <p:spPr>
          <a:xfrm>
            <a:off x="1268816" y="335160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1.45s</a:t>
            </a:r>
            <a:endParaRPr sz="500" dirty="0"/>
          </a:p>
        </p:txBody>
      </p:sp>
      <p:sp>
        <p:nvSpPr>
          <p:cNvPr id="39" name="Google Shape;405;p51">
            <a:extLst>
              <a:ext uri="{FF2B5EF4-FFF2-40B4-BE49-F238E27FC236}">
                <a16:creationId xmlns:a16="http://schemas.microsoft.com/office/drawing/2014/main" id="{E693445C-B31C-B4C4-05F2-474703C26E22}"/>
              </a:ext>
            </a:extLst>
          </p:cNvPr>
          <p:cNvSpPr txBox="1"/>
          <p:nvPr/>
        </p:nvSpPr>
        <p:spPr>
          <a:xfrm>
            <a:off x="3117779" y="335160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1.31s</a:t>
            </a:r>
            <a:endParaRPr sz="500" dirty="0"/>
          </a:p>
        </p:txBody>
      </p:sp>
      <p:sp>
        <p:nvSpPr>
          <p:cNvPr id="40" name="Google Shape;394;p51">
            <a:extLst>
              <a:ext uri="{FF2B5EF4-FFF2-40B4-BE49-F238E27FC236}">
                <a16:creationId xmlns:a16="http://schemas.microsoft.com/office/drawing/2014/main" id="{FE813503-728D-EC09-46CB-9AF9D914A663}"/>
              </a:ext>
            </a:extLst>
          </p:cNvPr>
          <p:cNvSpPr/>
          <p:nvPr/>
        </p:nvSpPr>
        <p:spPr>
          <a:xfrm>
            <a:off x="2123993" y="3313364"/>
            <a:ext cx="88813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ko-KR" altLang="en-US" sz="1050" dirty="0">
                <a:solidFill>
                  <a:srgbClr val="1A1A1A"/>
                </a:solidFill>
                <a:latin typeface="Google Sans Medium"/>
                <a:cs typeface="Google Sans Medium"/>
                <a:sym typeface="Google Sans Medium"/>
              </a:rPr>
              <a:t>평균 소요 시간</a:t>
            </a:r>
            <a:endParaRPr sz="400" dirty="0"/>
          </a:p>
        </p:txBody>
      </p:sp>
    </p:spTree>
    <p:extLst>
      <p:ext uri="{BB962C8B-B14F-4D97-AF65-F5344CB8AC3E}">
        <p14:creationId xmlns:p14="http://schemas.microsoft.com/office/powerpoint/2010/main" val="1543424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392" t="-20" r="47874" b="20"/>
          <a:stretch/>
        </p:blipFill>
        <p:spPr>
          <a:xfrm>
            <a:off x="-3525" y="-1025"/>
            <a:ext cx="3999002" cy="5143501"/>
          </a:xfrm>
          <a:prstGeom prst="rect">
            <a:avLst/>
          </a:prstGeom>
        </p:spPr>
      </p:pic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34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과제 </a:t>
            </a:r>
            <a:r>
              <a:rPr lang="en-US" altLang="ko-KR" sz="3200" dirty="0"/>
              <a:t>6-3: Q-</a:t>
            </a:r>
            <a:r>
              <a:rPr lang="ko-KR" altLang="en-US" sz="3200" dirty="0"/>
              <a:t>학습</a:t>
            </a:r>
            <a:br>
              <a:rPr lang="en-US" altLang="ko-KR" sz="3200" dirty="0"/>
            </a:br>
            <a:br>
              <a:rPr lang="en-US" altLang="ko-KR" sz="4400" dirty="0"/>
            </a:br>
            <a:r>
              <a:rPr lang="ko-KR" altLang="en-US" sz="3200" dirty="0" err="1"/>
              <a:t>프로즌</a:t>
            </a:r>
            <a:r>
              <a:rPr lang="ko-KR" altLang="en-US" sz="3200" dirty="0"/>
              <a:t> 레이크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AAD08-B1CB-432B-1193-62B166B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115779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24F304-ABE5-D981-8196-61D77E16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" y="1029820"/>
            <a:ext cx="3889223" cy="388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5;p48">
            <a:extLst>
              <a:ext uri="{FF2B5EF4-FFF2-40B4-BE49-F238E27FC236}">
                <a16:creationId xmlns:a16="http://schemas.microsoft.com/office/drawing/2014/main" id="{72E35130-762F-AE26-F405-9C6D160B8A83}"/>
              </a:ext>
            </a:extLst>
          </p:cNvPr>
          <p:cNvSpPr/>
          <p:nvPr/>
        </p:nvSpPr>
        <p:spPr>
          <a:xfrm>
            <a:off x="5218711" y="1029820"/>
            <a:ext cx="3676518" cy="11976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총 </a:t>
            </a:r>
            <a:r>
              <a:rPr lang="en-US" altLang="ko-KR" sz="1600" dirty="0"/>
              <a:t>16</a:t>
            </a:r>
            <a:r>
              <a:rPr lang="ko-KR" altLang="en-US" sz="1600" dirty="0"/>
              <a:t>개의 상태와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행동을 가지며</a:t>
            </a:r>
            <a:r>
              <a:rPr lang="en-US" altLang="ko-KR" sz="1600" dirty="0"/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Agent(</a:t>
            </a:r>
            <a:r>
              <a:rPr lang="ko-KR" altLang="en-US" sz="1600" dirty="0"/>
              <a:t>사람</a:t>
            </a:r>
            <a:r>
              <a:rPr lang="en-US" altLang="ko-KR" sz="1600" dirty="0"/>
              <a:t>)</a:t>
            </a:r>
            <a:r>
              <a:rPr lang="ko-KR" altLang="en-US" sz="1600" dirty="0"/>
              <a:t>이 빙판을 이동을 한다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Agent(</a:t>
            </a:r>
            <a:r>
              <a:rPr lang="ko-KR" altLang="en-US" sz="1600" dirty="0"/>
              <a:t>사람</a:t>
            </a:r>
            <a:r>
              <a:rPr lang="en-US" altLang="ko-KR" sz="1600" dirty="0"/>
              <a:t>)</a:t>
            </a:r>
            <a:r>
              <a:rPr lang="ko-KR" altLang="en-US" sz="1600" dirty="0"/>
              <a:t>은 선물 상자를 받는 것을 목표로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AF314-23B5-8507-EE49-F8295A26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11" y="2364746"/>
            <a:ext cx="108600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1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학습</a:t>
            </a:r>
            <a:r>
              <a:rPr lang="en-US" altLang="ko-KR" dirty="0"/>
              <a:t>(Q-Learning)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7DB32-C7D6-92C4-996F-6BA10A94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59011"/>
            <a:ext cx="4770148" cy="1705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A35A34-D0D2-3D18-F700-0A4D9D4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27" y="3247465"/>
            <a:ext cx="4772573" cy="1835187"/>
          </a:xfrm>
          <a:prstGeom prst="rect">
            <a:avLst/>
          </a:prstGeom>
        </p:spPr>
      </p:pic>
      <p:sp>
        <p:nvSpPr>
          <p:cNvPr id="8" name="Google Shape;341;p49">
            <a:extLst>
              <a:ext uri="{FF2B5EF4-FFF2-40B4-BE49-F238E27FC236}">
                <a16:creationId xmlns:a16="http://schemas.microsoft.com/office/drawing/2014/main" id="{34E069A0-733A-05B0-46FB-CB497CDBAE45}"/>
              </a:ext>
            </a:extLst>
          </p:cNvPr>
          <p:cNvSpPr txBox="1"/>
          <p:nvPr/>
        </p:nvSpPr>
        <p:spPr>
          <a:xfrm>
            <a:off x="5964335" y="3006685"/>
            <a:ext cx="2029941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-US" altLang="ko-KR" sz="1600" b="1"/>
              <a:t>SarSa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알고리즘</a:t>
            </a:r>
            <a:endParaRPr sz="1600" b="1" dirty="0"/>
          </a:p>
        </p:txBody>
      </p:sp>
      <p:sp>
        <p:nvSpPr>
          <p:cNvPr id="9" name="Google Shape;305;p48">
            <a:extLst>
              <a:ext uri="{FF2B5EF4-FFF2-40B4-BE49-F238E27FC236}">
                <a16:creationId xmlns:a16="http://schemas.microsoft.com/office/drawing/2014/main" id="{F4F3F69E-F813-5E27-D943-8E73B1AD5D85}"/>
              </a:ext>
            </a:extLst>
          </p:cNvPr>
          <p:cNvSpPr/>
          <p:nvPr/>
        </p:nvSpPr>
        <p:spPr>
          <a:xfrm>
            <a:off x="5190566" y="1122830"/>
            <a:ext cx="3899647" cy="9816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 err="1"/>
              <a:t>SarSa</a:t>
            </a:r>
            <a:r>
              <a:rPr lang="en-US" altLang="ko-KR" sz="1600" dirty="0"/>
              <a:t> </a:t>
            </a:r>
            <a:r>
              <a:rPr lang="ko-KR" altLang="en-US" sz="1600" dirty="0"/>
              <a:t>알고리즘과 다르게 학습하는 타겟 정책과 행동하는 동작 정책을 분리한다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문제를 개선하면서 탐색도 진행 가능하다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72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/>
              <a:t>Q-Learning </a:t>
            </a:r>
            <a:r>
              <a:rPr lang="ko-KR" altLang="en-US" dirty="0"/>
              <a:t>알고리즘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511F0D-FB67-0BA7-EADC-031F68D6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47148"/>
            <a:ext cx="4077482" cy="3978031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67F2FD76-78F2-E919-4C03-C4D2A2F95ED9}"/>
              </a:ext>
            </a:extLst>
          </p:cNvPr>
          <p:cNvSpPr/>
          <p:nvPr/>
        </p:nvSpPr>
        <p:spPr>
          <a:xfrm>
            <a:off x="5282246" y="3302373"/>
            <a:ext cx="3676518" cy="6779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기존의 </a:t>
            </a:r>
            <a:r>
              <a:rPr lang="en-US" altLang="ko-KR" sz="1600" dirty="0" err="1"/>
              <a:t>SarSa</a:t>
            </a:r>
            <a:r>
              <a:rPr lang="ko-KR" altLang="en-US" sz="1600" dirty="0"/>
              <a:t>와 다르게</a:t>
            </a:r>
            <a:r>
              <a:rPr lang="en-US" altLang="ko-KR" sz="1600" dirty="0"/>
              <a:t>, </a:t>
            </a:r>
            <a:r>
              <a:rPr lang="ko-KR" altLang="en-US" sz="1600" dirty="0"/>
              <a:t>동작 정책을 통해 다음 행동을 선택한다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6" name="Google Shape;374;p50">
            <a:extLst>
              <a:ext uri="{FF2B5EF4-FFF2-40B4-BE49-F238E27FC236}">
                <a16:creationId xmlns:a16="http://schemas.microsoft.com/office/drawing/2014/main" id="{621E0F29-453B-A2F7-1DED-491E3C08F3D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168588" y="3641351"/>
            <a:ext cx="1113658" cy="834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9250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실행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ED374-0E52-DBB0-C8A4-F8D480A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9280"/>
            <a:ext cx="3817859" cy="3774768"/>
          </a:xfrm>
          <a:prstGeom prst="rect">
            <a:avLst/>
          </a:prstGeom>
        </p:spPr>
      </p:pic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80B900C3-24A4-42B3-31A3-644B0859B16F}"/>
              </a:ext>
            </a:extLst>
          </p:cNvPr>
          <p:cNvSpPr/>
          <p:nvPr/>
        </p:nvSpPr>
        <p:spPr>
          <a:xfrm>
            <a:off x="5329311" y="1278591"/>
            <a:ext cx="3676518" cy="6779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상태에 따라서 환경 설정 관련 변수들을 지정한다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Google Shape;305;p48">
            <a:extLst>
              <a:ext uri="{FF2B5EF4-FFF2-40B4-BE49-F238E27FC236}">
                <a16:creationId xmlns:a16="http://schemas.microsoft.com/office/drawing/2014/main" id="{1CA5473D-ADAD-D0C7-62C0-664FECD01800}"/>
              </a:ext>
            </a:extLst>
          </p:cNvPr>
          <p:cNvSpPr/>
          <p:nvPr/>
        </p:nvSpPr>
        <p:spPr>
          <a:xfrm>
            <a:off x="5258640" y="2956954"/>
            <a:ext cx="3817859" cy="460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/>
              <a:t>그래프를 출력하는 변수들을 지정해준다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E7091E47-1F39-A7CD-F887-A7EA7AFBF866}"/>
              </a:ext>
            </a:extLst>
          </p:cNvPr>
          <p:cNvSpPr/>
          <p:nvPr/>
        </p:nvSpPr>
        <p:spPr>
          <a:xfrm>
            <a:off x="185236" y="2232772"/>
            <a:ext cx="3676518" cy="258127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600" dirty="0"/>
          </a:p>
        </p:txBody>
      </p:sp>
      <p:sp>
        <p:nvSpPr>
          <p:cNvPr id="11" name="Google Shape;305;p48">
            <a:extLst>
              <a:ext uri="{FF2B5EF4-FFF2-40B4-BE49-F238E27FC236}">
                <a16:creationId xmlns:a16="http://schemas.microsoft.com/office/drawing/2014/main" id="{673EE5A5-F452-5D4F-A874-11CD9B2F850F}"/>
              </a:ext>
            </a:extLst>
          </p:cNvPr>
          <p:cNvSpPr/>
          <p:nvPr/>
        </p:nvSpPr>
        <p:spPr>
          <a:xfrm>
            <a:off x="185235" y="1019108"/>
            <a:ext cx="3817859" cy="10450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600" dirty="0"/>
          </a:p>
        </p:txBody>
      </p:sp>
      <p:cxnSp>
        <p:nvCxnSpPr>
          <p:cNvPr id="12" name="Google Shape;374;p50">
            <a:extLst>
              <a:ext uri="{FF2B5EF4-FFF2-40B4-BE49-F238E27FC236}">
                <a16:creationId xmlns:a16="http://schemas.microsoft.com/office/drawing/2014/main" id="{9E1AA763-1C78-2BDF-B1B1-CC4BEDFCB447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 flipV="1">
            <a:off x="4003094" y="1541616"/>
            <a:ext cx="1326217" cy="759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" name="Google Shape;374;p50">
            <a:extLst>
              <a:ext uri="{FF2B5EF4-FFF2-40B4-BE49-F238E27FC236}">
                <a16:creationId xmlns:a16="http://schemas.microsoft.com/office/drawing/2014/main" id="{23733AE1-F711-0D46-6E68-B341F7DB0D2A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3861754" y="3186954"/>
            <a:ext cx="1396886" cy="33645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716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학습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CAB74-9011-6A6C-C8FA-188716C0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63464"/>
            <a:ext cx="4908547" cy="2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1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err="1"/>
              <a:t>프로즌</a:t>
            </a:r>
            <a:r>
              <a:rPr lang="ko-KR" altLang="en-US" dirty="0"/>
              <a:t> 레이크 학습 결과</a:t>
            </a:r>
          </a:p>
        </p:txBody>
      </p:sp>
      <p:sp>
        <p:nvSpPr>
          <p:cNvPr id="3" name="Google Shape;305;p48">
            <a:extLst>
              <a:ext uri="{FF2B5EF4-FFF2-40B4-BE49-F238E27FC236}">
                <a16:creationId xmlns:a16="http://schemas.microsoft.com/office/drawing/2014/main" id="{71495478-E13C-7E93-BC71-DFE0F6A82CFF}"/>
              </a:ext>
            </a:extLst>
          </p:cNvPr>
          <p:cNvSpPr/>
          <p:nvPr/>
        </p:nvSpPr>
        <p:spPr>
          <a:xfrm>
            <a:off x="5329311" y="1015253"/>
            <a:ext cx="3676518" cy="6723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600" dirty="0"/>
              <a:t>5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시드에</a:t>
            </a:r>
            <a:r>
              <a:rPr lang="ko-KR" altLang="en-US" sz="1600" dirty="0"/>
              <a:t> 대해서 학습을 진행한다</a:t>
            </a:r>
            <a:r>
              <a:rPr lang="en-US" altLang="ko-KR" sz="1600" dirty="0"/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평균 소요시간 약 </a:t>
            </a:r>
            <a:r>
              <a:rPr lang="en-US" altLang="ko-KR" sz="1600" dirty="0"/>
              <a:t>2.71</a:t>
            </a:r>
            <a:r>
              <a:rPr lang="ko-KR" altLang="en-US" sz="1600" dirty="0"/>
              <a:t>초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9F044D-B9E9-9DDC-1633-189BEFA0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09" y="1791888"/>
            <a:ext cx="3676519" cy="2571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F150E5-31C0-C18D-BE77-30CF5437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" y="1015253"/>
            <a:ext cx="3501879" cy="2571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B2BE7-899E-FC9B-2FA3-2B2970EE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35" y="3640794"/>
            <a:ext cx="3422953" cy="958100"/>
          </a:xfrm>
          <a:prstGeom prst="rect">
            <a:avLst/>
          </a:prstGeom>
        </p:spPr>
      </p:pic>
      <p:sp>
        <p:nvSpPr>
          <p:cNvPr id="9" name="Google Shape;305;p48">
            <a:extLst>
              <a:ext uri="{FF2B5EF4-FFF2-40B4-BE49-F238E27FC236}">
                <a16:creationId xmlns:a16="http://schemas.microsoft.com/office/drawing/2014/main" id="{7E3E6C55-FC2E-3033-B736-7BCA16CC6E3B}"/>
              </a:ext>
            </a:extLst>
          </p:cNvPr>
          <p:cNvSpPr/>
          <p:nvPr/>
        </p:nvSpPr>
        <p:spPr>
          <a:xfrm>
            <a:off x="3773934" y="4421053"/>
            <a:ext cx="3676518" cy="6723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행동</a:t>
            </a:r>
            <a:r>
              <a:rPr lang="en-US" altLang="ko-KR" sz="1600" dirty="0"/>
              <a:t>-</a:t>
            </a:r>
            <a:r>
              <a:rPr lang="ko-KR" altLang="en-US" sz="1600" dirty="0"/>
              <a:t>가치 함수 오차 </a:t>
            </a:r>
            <a:r>
              <a:rPr lang="en-US" altLang="ko-KR" sz="1600" dirty="0"/>
              <a:t>RMSE: 0.0076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600" dirty="0"/>
              <a:t>상태</a:t>
            </a:r>
            <a:r>
              <a:rPr lang="en-US" altLang="ko-KR" sz="1600" dirty="0"/>
              <a:t>-</a:t>
            </a:r>
            <a:r>
              <a:rPr lang="ko-KR" altLang="en-US" sz="1600" dirty="0"/>
              <a:t>가치 함수 오차 </a:t>
            </a:r>
            <a:r>
              <a:rPr lang="en-US" altLang="ko-KR" sz="1600" dirty="0"/>
              <a:t>RMSE: 0.0036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E4CCE4-5AB2-B3DB-9A2D-71436C13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35" y="4578984"/>
            <a:ext cx="149563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416</Words>
  <Application>Microsoft Office PowerPoint</Application>
  <PresentationFormat>화면 슬라이드 쇼(16:9)</PresentationFormat>
  <Paragraphs>75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맑은 고딕 Semilight</vt:lpstr>
      <vt:lpstr>Roboto Mono Light</vt:lpstr>
      <vt:lpstr>Google Sans Medium</vt:lpstr>
      <vt:lpstr>Google Sans</vt:lpstr>
      <vt:lpstr>Helvetica Neue</vt:lpstr>
      <vt:lpstr>DevFest 2021</vt:lpstr>
      <vt:lpstr>강화학습 과제 6-3 Q-학습, 6-4 절벽 걷기</vt:lpstr>
      <vt:lpstr>과제 6-3: Q-학습  - 프로즌 레이크 - 그리드 월드</vt:lpstr>
      <vt:lpstr>과제 6-3: Q-학습  프로즌 레이크</vt:lpstr>
      <vt:lpstr>프로즌 레이크 설명</vt:lpstr>
      <vt:lpstr>Q 학습(Q-Learning) 이란?</vt:lpstr>
      <vt:lpstr>Q-Learning 알고리즘 코드</vt:lpstr>
      <vt:lpstr>프로즌 레이크 실행 코드</vt:lpstr>
      <vt:lpstr>프로즌 레이크 학습 코드</vt:lpstr>
      <vt:lpstr>프로즌 레이크 학습 결과</vt:lpstr>
      <vt:lpstr>프로즌 레이크 학습 그래프</vt:lpstr>
      <vt:lpstr>과제 6-3: Q-학습  그리드 월드</vt:lpstr>
      <vt:lpstr>그리드 월드 설명</vt:lpstr>
      <vt:lpstr>그리드 월드 실행 코드</vt:lpstr>
      <vt:lpstr>그리드 월드 실행 결과</vt:lpstr>
      <vt:lpstr>과제 6-4: 절벽 걷기  - 살사 알고리즘 - Q-학습 알고리즘</vt:lpstr>
      <vt:lpstr>절벽 걷기 Q-러닝과 살사 비교</vt:lpstr>
      <vt:lpstr>절벽 걷기 설명</vt:lpstr>
      <vt:lpstr>절벽 걷기 코드 설명</vt:lpstr>
      <vt:lpstr>절벽 걷기 실행 코드</vt:lpstr>
      <vt:lpstr>절벽 걷기 실행 결과</vt:lpstr>
      <vt:lpstr>절벽 걷기 실행 결과 요약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67</cp:revision>
  <dcterms:modified xsi:type="dcterms:W3CDTF">2023-10-22T17:04:34Z</dcterms:modified>
</cp:coreProperties>
</file>